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17" r:id="rId6"/>
    <p:sldId id="392" r:id="rId7"/>
    <p:sldId id="277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8" r:id="rId22"/>
    <p:sldId id="409" r:id="rId23"/>
    <p:sldId id="407" r:id="rId24"/>
    <p:sldId id="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2664" autoAdjust="0"/>
  </p:normalViewPr>
  <p:slideViewPr>
    <p:cSldViewPr snapToGrid="0">
      <p:cViewPr varScale="1">
        <p:scale>
          <a:sx n="146" d="100"/>
          <a:sy n="146" d="100"/>
        </p:scale>
        <p:origin x="126" y="15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171" y="1051551"/>
            <a:ext cx="4417454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CryptoCurrency</a:t>
            </a:r>
            <a:r>
              <a:rPr lang="en-US" dirty="0"/>
              <a:t> Advisory/</a:t>
            </a:r>
            <a:br>
              <a:rPr lang="en-US" dirty="0"/>
            </a:br>
            <a:r>
              <a:rPr lang="en-US" dirty="0"/>
              <a:t>Trading Bot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Mehrdad </a:t>
            </a:r>
            <a:r>
              <a:rPr lang="en-US" dirty="0" err="1"/>
              <a:t>Akhlaghi</a:t>
            </a:r>
            <a:endParaRPr lang="en-US" dirty="0"/>
          </a:p>
          <a:p>
            <a:r>
              <a:rPr lang="en-US" dirty="0"/>
              <a:t>Cindy Chen</a:t>
            </a:r>
          </a:p>
          <a:p>
            <a:r>
              <a:rPr lang="en-US" dirty="0"/>
              <a:t>Sargun Singh</a:t>
            </a:r>
          </a:p>
          <a:p>
            <a:r>
              <a:rPr lang="en-US" dirty="0"/>
              <a:t>Tito K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990E-4000-501D-7D54-EA91D4D4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731F-7DC3-8FCE-A814-D6435160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4E03-963D-AC2F-9A04-D034EB74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1F0E8-DECB-DFDF-3671-540DA672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37309"/>
            <a:ext cx="11226334" cy="70200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8DA28-9618-6E22-2B17-907DA4EB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42581"/>
            <a:ext cx="4440523" cy="2825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4B50E-4ED1-6A41-5612-D0702B54EC91}"/>
              </a:ext>
            </a:extLst>
          </p:cNvPr>
          <p:cNvSpPr txBox="1"/>
          <p:nvPr/>
        </p:nvSpPr>
        <p:spPr>
          <a:xfrm>
            <a:off x="451565" y="241931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F8AC8-C526-0007-55D5-9DE8B2B68AE1}"/>
              </a:ext>
            </a:extLst>
          </p:cNvPr>
          <p:cNvSpPr txBox="1"/>
          <p:nvPr/>
        </p:nvSpPr>
        <p:spPr>
          <a:xfrm>
            <a:off x="6258139" y="241931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245F0-597F-AB9F-EC72-4612B29D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38" y="3814585"/>
            <a:ext cx="5343557" cy="19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7EF5-A48F-B30B-30F4-973EA41D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5"/>
            <a:ext cx="11425715" cy="750136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EMA 20 Days vs 100 Days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9636-ECB3-2E81-4C64-7B1CD774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DE4D-3532-04FE-0854-5376823D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182-8831-AD02-DE5E-D24A3DEC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65ED-5B61-166A-CAF7-904DAA08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496180"/>
            <a:ext cx="11179176" cy="4590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BBA02-1ADE-EF09-CCF6-F2B8FD58E4FB}"/>
              </a:ext>
            </a:extLst>
          </p:cNvPr>
          <p:cNvSpPr txBox="1"/>
          <p:nvPr/>
        </p:nvSpPr>
        <p:spPr>
          <a:xfrm>
            <a:off x="243517" y="6086845"/>
            <a:ext cx="11244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Grey: Adjusted Closed Price    		Blue: EMA 20 Days     	Green: EMA 100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23FE2-DD35-C00A-228C-459AF333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Crypto  Trading Bot</a:t>
            </a:r>
          </a:p>
        </p:txBody>
      </p:sp>
      <p:pic>
        <p:nvPicPr>
          <p:cNvPr id="38" name="Picture 11" descr="B sign-on figures">
            <a:extLst>
              <a:ext uri="{FF2B5EF4-FFF2-40B4-BE49-F238E27FC236}">
                <a16:creationId xmlns:a16="http://schemas.microsoft.com/office/drawing/2014/main" id="{9C403E09-48B2-3D5D-0489-6F1EB9BE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6" b="2284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9" name="Oval 2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2BA7F-1B19-2EA8-CFEA-09CDE85BE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Bitcoin,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Litecoin,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XRP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and Doge Coin. </a:t>
            </a:r>
          </a:p>
        </p:txBody>
      </p:sp>
    </p:spTree>
    <p:extLst>
      <p:ext uri="{BB962C8B-B14F-4D97-AF65-F5344CB8AC3E}">
        <p14:creationId xmlns:p14="http://schemas.microsoft.com/office/powerpoint/2010/main" val="223666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8FF8-882E-9BDE-6D4C-9DAB01D0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SVM Machine learning Classifier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ABD70-25D9-21CB-8FF9-9BCD0619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model strategy </a:t>
            </a:r>
            <a:r>
              <a:rPr lang="en-CA" dirty="0" err="1"/>
              <a:t>rerturns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12350-F619-62F6-B6A1-9F4024A6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757" y="1705573"/>
            <a:ext cx="5436392" cy="535354"/>
          </a:xfrm>
        </p:spPr>
        <p:txBody>
          <a:bodyPr/>
          <a:lstStyle/>
          <a:p>
            <a:pPr algn="ctr"/>
            <a:r>
              <a:rPr lang="en-CA" dirty="0"/>
              <a:t>SVM Classification Report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5D39A-DE08-FF47-EC1F-E0A330F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A4643-668E-7A51-D34C-DFFA215D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0741A-03FD-BF3D-4832-9C97953F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78010-3761-FA61-8C12-3D64BF58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5189"/>
            <a:ext cx="5497286" cy="238679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10369DEE-7C76-B84B-0E8B-7CAB3E6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0" y="2266729"/>
            <a:ext cx="5705600" cy="2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E74B-0374-A139-020B-2AEA3E8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Logistic Regression Machine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6C21-16BE-668A-D583-C2D6B41D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strategy Return plot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3D47-17B3-8A1E-7BAE-EF59C852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098EB-165C-F609-0811-B357841D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0A815-0F39-FF33-C5DC-B788CB6E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540A0-C1C2-8A60-0F9E-871741F1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04" y="2571630"/>
            <a:ext cx="5436392" cy="252975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4241A56-BD06-1DFA-68F6-B09E29FE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310313"/>
            <a:ext cx="5493921" cy="2791076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016230-FBF0-F179-F671-0C2AACA22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98081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22287-BDF8-CF1B-7174-7415F3B4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436196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Exponential Moving Average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 20 vs. EMA 100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9677-21A8-1F6F-8FC8-050A38C7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DD1F-2973-2FE9-0735-E7A300D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B6BD-2BEC-5BB1-63A8-5A3C67A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E6156BE-6FF3-5DC7-7D78-E3198FEC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800497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374A-4018-6D18-699B-6BC0163A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Parabolic SAR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97827-6DC2-FF3E-4F07-298E1F0E7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 solid trading indicator which has three main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Highlights current trend or price direction.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entry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exit signals </a:t>
            </a:r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5D97E483-0662-9490-E645-A3B9F1B3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0" r="943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170A28B-4046-D0A6-180B-CF4BB7A57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7" y="71845"/>
            <a:ext cx="6600802" cy="316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C45A89-DBD3-0511-11BB-891BB88B7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8" y="3298371"/>
            <a:ext cx="6600802" cy="348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52E7A6-F391-F02E-532A-2CDB4280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386" y="261255"/>
            <a:ext cx="4215690" cy="6315893"/>
          </a:xfrm>
        </p:spPr>
        <p:txBody>
          <a:bodyPr/>
          <a:lstStyle/>
          <a:p>
            <a:r>
              <a:rPr lang="en-CA" dirty="0"/>
              <a:t>PARABOLIC SAR COMPONENTS FOR CALCULATION:</a:t>
            </a:r>
          </a:p>
          <a:p>
            <a:r>
              <a:rPr lang="en-CA" dirty="0"/>
              <a:t>EP: EXTREME POINTS ON TREND </a:t>
            </a:r>
          </a:p>
          <a:p>
            <a:r>
              <a:rPr lang="en-CA" dirty="0"/>
              <a:t>AF: ACCELERATION RATE</a:t>
            </a:r>
          </a:p>
          <a:p>
            <a:endParaRPr lang="en-CA" dirty="0"/>
          </a:p>
          <a:p>
            <a:r>
              <a:rPr lang="en-CA" dirty="0"/>
              <a:t>UPTREND : </a:t>
            </a:r>
          </a:p>
          <a:p>
            <a:r>
              <a:rPr lang="en-CA" sz="1400" dirty="0"/>
              <a:t>PSAR=Prior PSAR + Prior AF(Prior EP – Prior PSAR)</a:t>
            </a:r>
          </a:p>
          <a:p>
            <a:r>
              <a:rPr lang="en-CA" sz="1400" dirty="0"/>
              <a:t>DOWN TREN</a:t>
            </a:r>
          </a:p>
          <a:p>
            <a:r>
              <a:rPr lang="en-CA" sz="1400" dirty="0"/>
              <a:t>PSAR=Prior PSAR – Prior AF(prior PSAR – Prior EP),</a:t>
            </a:r>
          </a:p>
          <a:p>
            <a:r>
              <a:rPr lang="en-CA" sz="1400" dirty="0"/>
              <a:t>Where:</a:t>
            </a:r>
          </a:p>
          <a:p>
            <a:r>
              <a:rPr lang="en-CA" sz="1400" dirty="0"/>
              <a:t>EP = Highest High for an uptrend and lowest low for a downtrend. Updated each time a new EP is reached.</a:t>
            </a:r>
          </a:p>
          <a:p>
            <a:r>
              <a:rPr lang="en-CA" sz="1400" dirty="0"/>
              <a:t>AF= Default of 0.02, increasing by 0.02 each time a new EP is reached, with a maximum of 0.20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843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86439-02B4-7EDE-7CD3-3A8AED88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3B21C-1A26-4A3B-8F2E-E079B22A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5147-E43E-79A0-507D-B65D70E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2A16D2A-0BE8-B67B-1762-22C3540EA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137159"/>
            <a:ext cx="4447901" cy="2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9AC454-D552-A724-30A8-EC3F70985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3233058"/>
            <a:ext cx="4447902" cy="33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6AA55-8C93-F1A5-6F08-C31D9B8E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" y="137159"/>
            <a:ext cx="3731459" cy="6583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0B51A-B543-A0D6-0228-D6BF24B8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74" y="137159"/>
            <a:ext cx="3547111" cy="67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Scope: For this project, our group has decided to develop a Cryptocurrency Advisory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Bot, which will use machine learning technology models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</a:t>
            </a:r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We have chosen neural networks as we believe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has higher capacity and output</a:t>
            </a:r>
            <a:endParaRPr lang="en-US" dirty="0"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they are versatile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can improve accuracy though multiple training and testing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detect complex nonlinear relationships between dependent and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independent variables, ability to detect all possible interactions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between predictor variables, and the availability of multiple 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training</a:t>
            </a:r>
          </a:p>
          <a:p>
            <a:pPr lvl="2"/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This advisory bot will indicate the following signals: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Buy,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Sell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88A549-6A86-A486-01DB-5ED98EDAB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" y="196900"/>
            <a:ext cx="11808823" cy="646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9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Indicators: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Finta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python library will be used to generate signals along with usage of SMA.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Simple Moving day Averages (SMA) (Long and Short)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SMA is a great option for our indicator as it uses both long and short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term moving average, which can be very helpful in understanding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cryptocurrency trajectory, as well entry and exit.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Relative Strength Index (RSI)</a:t>
            </a:r>
            <a:endParaRPr lang="en-CA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Fear and greed index (This is through an API. The F&amp;G index can provide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better visualization on human/market emotions. When paired with SMA, we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can get much better understanding when to sell, buy or hold.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Networks-Deep Learning (for back testing)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Bollinger Bands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helps determine whether prices are high or low on a relative basis.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Bollinger Bands are separated into 2 bands, upper and lower bands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 SMA being utilized together. </a:t>
            </a:r>
          </a:p>
        </p:txBody>
      </p:sp>
    </p:spTree>
    <p:extLst>
      <p:ext uri="{BB962C8B-B14F-4D97-AF65-F5344CB8AC3E}">
        <p14:creationId xmlns:p14="http://schemas.microsoft.com/office/powerpoint/2010/main" val="230169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57756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 Trading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3499-BB32-D428-78CE-5D20E7FD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759368" cy="3222199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Litecoin ranks in the Top 15 largest cryptocurrencies in terms of market capitalization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to produce four times as many blocks as Bitcoin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</p:txBody>
      </p:sp>
      <p:pic>
        <p:nvPicPr>
          <p:cNvPr id="1026" name="Picture 2" descr="CMC Markets">
            <a:extLst>
              <a:ext uri="{FF2B5EF4-FFF2-40B4-BE49-F238E27FC236}">
                <a16:creationId xmlns:a16="http://schemas.microsoft.com/office/drawing/2014/main" id="{A249C906-D677-CBF2-586A-E11C349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4" y="1585519"/>
            <a:ext cx="6180566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1" y="402249"/>
            <a:ext cx="10161879" cy="5693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C7B89-895C-8FD8-7608-ED76326D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2" y="2310643"/>
            <a:ext cx="649589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01F6B-43D0-B454-D1F9-8E738C538BFD}"/>
              </a:ext>
            </a:extLst>
          </p:cNvPr>
          <p:cNvSpPr txBox="1"/>
          <p:nvPr/>
        </p:nvSpPr>
        <p:spPr>
          <a:xfrm>
            <a:off x="366132" y="1643193"/>
            <a:ext cx="459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467D45-C6F4-992B-309B-6DD9DED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34" y="3215485"/>
            <a:ext cx="4759379" cy="1836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AC8CB-E031-76F4-E03C-BFC62DE43129}"/>
              </a:ext>
            </a:extLst>
          </p:cNvPr>
          <p:cNvSpPr txBox="1"/>
          <p:nvPr/>
        </p:nvSpPr>
        <p:spPr>
          <a:xfrm>
            <a:off x="7229034" y="1643193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693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54F-87BD-EB44-8EC5-C7FB0A11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859875" cy="61781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Neural Network for trading type</a:t>
            </a:r>
            <a:endParaRPr lang="en-C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39BD0C-7830-3709-4786-2000D3754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3544" y="2502903"/>
            <a:ext cx="5419756" cy="326872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777B-DF34-CBDC-8F6A-63B712189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917" y="2502904"/>
            <a:ext cx="5436391" cy="2530490"/>
          </a:xfrm>
        </p:spPr>
        <p:txBody>
          <a:bodyPr/>
          <a:lstStyle/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Fit the model with 120 epochs running and testing accuracy and loss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Forecast trading type decision: buy, sell, hold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8 years data used from 2014 to 2022</a:t>
            </a:r>
          </a:p>
          <a:p>
            <a:pPr algn="just"/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74B8D-E4C2-3D8E-884D-4F2DE54F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D2DF7-17F0-44FB-540F-492E7BEF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36598-6064-94D2-256C-1C99D66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CEB5-3AF8-D660-4F38-7D18DA256812}"/>
              </a:ext>
            </a:extLst>
          </p:cNvPr>
          <p:cNvSpPr txBox="1"/>
          <p:nvPr/>
        </p:nvSpPr>
        <p:spPr>
          <a:xfrm>
            <a:off x="6174818" y="1814094"/>
            <a:ext cx="613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Kares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Sequential Model with 3 hidden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09FEB-6D91-FB12-1D9E-5DB3F8009E0D}"/>
              </a:ext>
            </a:extLst>
          </p:cNvPr>
          <p:cNvSpPr txBox="1"/>
          <p:nvPr/>
        </p:nvSpPr>
        <p:spPr>
          <a:xfrm>
            <a:off x="550863" y="1814094"/>
            <a:ext cx="4541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Pre-set for trading advisory bot</a:t>
            </a:r>
          </a:p>
        </p:txBody>
      </p:sp>
    </p:spTree>
    <p:extLst>
      <p:ext uri="{BB962C8B-B14F-4D97-AF65-F5344CB8AC3E}">
        <p14:creationId xmlns:p14="http://schemas.microsoft.com/office/powerpoint/2010/main" val="301601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CEE0-4F1E-7AE5-0EC2-29A3A66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4" y="507330"/>
            <a:ext cx="8512396" cy="63357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Bollinger Bands Indicator</a:t>
            </a:r>
            <a:endParaRPr lang="en-CA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7B8AA5-31F9-9E70-3F66-08E87D6C1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164" y="2284800"/>
            <a:ext cx="10342489" cy="39300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28D8-9C06-3844-D784-964B9F7C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388-024E-8642-C5CB-060CFC8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C5A65-550B-3FFF-5F76-A79FB1C8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AE73-F8A4-AEC4-D34E-41C615DB0884}"/>
              </a:ext>
            </a:extLst>
          </p:cNvPr>
          <p:cNvSpPr txBox="1"/>
          <p:nvPr/>
        </p:nvSpPr>
        <p:spPr>
          <a:xfrm>
            <a:off x="967164" y="1377102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Orange: Upper and Lower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Blue: Middle Band</a:t>
            </a:r>
          </a:p>
        </p:txBody>
      </p:sp>
    </p:spTree>
    <p:extLst>
      <p:ext uri="{BB962C8B-B14F-4D97-AF65-F5344CB8AC3E}">
        <p14:creationId xmlns:p14="http://schemas.microsoft.com/office/powerpoint/2010/main" val="749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7EF4-00E1-5900-C290-D0B15094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82" y="529194"/>
            <a:ext cx="8542804" cy="53290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SMA 20 Days vs 100 Days</a:t>
            </a:r>
            <a:endParaRPr lang="en-CA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E461CC-39EA-2383-9918-504B62445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82" y="2193012"/>
            <a:ext cx="10150733" cy="40602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D1F2-FD51-73D5-8BBA-9BCDD4D8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2F146-629A-364C-3509-FA8421FE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CC185-29CF-21BF-C23E-908B1DF7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5EC42-3ECD-EB56-CB55-BB1D78B6E234}"/>
              </a:ext>
            </a:extLst>
          </p:cNvPr>
          <p:cNvSpPr txBox="1"/>
          <p:nvPr/>
        </p:nvSpPr>
        <p:spPr>
          <a:xfrm>
            <a:off x="888882" y="1266433"/>
            <a:ext cx="240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Green: SMA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Pink: SMA 100 Days</a:t>
            </a:r>
          </a:p>
        </p:txBody>
      </p:sp>
    </p:spTree>
    <p:extLst>
      <p:ext uri="{BB962C8B-B14F-4D97-AF65-F5344CB8AC3E}">
        <p14:creationId xmlns:p14="http://schemas.microsoft.com/office/powerpoint/2010/main" val="19242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997C-CEBD-8A25-DBCF-F816B077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725733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 Trading Bot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A084-BC79-8065-0DE5-71109157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632883" cy="3979625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XRP or Ripple is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real-time gross settlement system, currency exchange and remittance network created by US based Ripple Labs Inc. in 2012. 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provide secure payment options to members of an online community via a global network</a:t>
            </a:r>
            <a:endParaRPr lang="en-CA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  <a:p>
            <a:pPr algn="just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0C4-AE37-956D-8506-FAA4E9A3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46A1-48F1-4F8B-0F97-87FFF06E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F00-BEAA-C596-F3DC-BD321D04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text">
            <a:extLst>
              <a:ext uri="{FF2B5EF4-FFF2-40B4-BE49-F238E27FC236}">
                <a16:creationId xmlns:a16="http://schemas.microsoft.com/office/drawing/2014/main" id="{F4423B89-F21A-025E-7F11-98F95C4B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49" y="2113198"/>
            <a:ext cx="5545137" cy="31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28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{CABB1920-F433-4603-A726-D1E057659062}tf33713516_win32</Template>
  <TotalTime>1919</TotalTime>
  <Words>883</Words>
  <Application>Microsoft Office PowerPoint</Application>
  <PresentationFormat>Widescreen</PresentationFormat>
  <Paragraphs>148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CryptoCurrency Advisory/ Trading Bot</vt:lpstr>
      <vt:lpstr>Project Proposal</vt:lpstr>
      <vt:lpstr>Project Proposal</vt:lpstr>
      <vt:lpstr>Litecoin Trading Bot</vt:lpstr>
      <vt:lpstr>Litecoin: Adaptive Boosting Machine Learning</vt:lpstr>
      <vt:lpstr>Litecoin: Neural Network for trading type</vt:lpstr>
      <vt:lpstr>Litecoin: Bollinger Bands Indicator</vt:lpstr>
      <vt:lpstr>Litecoin: SMA 20 Days vs 100 Days</vt:lpstr>
      <vt:lpstr>Ripple Trading Bot</vt:lpstr>
      <vt:lpstr>Ripple: Adaptive Boosting Machine Learning</vt:lpstr>
      <vt:lpstr>Ripple: EMA 20 Days vs 100 Days</vt:lpstr>
      <vt:lpstr>Multi Crypto  Trading Bot</vt:lpstr>
      <vt:lpstr>SVM Machine learning Classifier Results</vt:lpstr>
      <vt:lpstr>Logistic Regression Machine learning Model</vt:lpstr>
      <vt:lpstr>Exponential Moving Average EMA 20 vs. EMA 100</vt:lpstr>
      <vt:lpstr>Parabolic SAR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Advisory/ Trading Bot</dc:title>
  <dc:creator>Sargun Singh</dc:creator>
  <cp:lastModifiedBy>Mehrdad Akhlaghi</cp:lastModifiedBy>
  <cp:revision>8</cp:revision>
  <dcterms:created xsi:type="dcterms:W3CDTF">2022-12-07T00:12:44Z</dcterms:created>
  <dcterms:modified xsi:type="dcterms:W3CDTF">2022-12-08T21:49:04Z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